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itter Medium" panose="020B0604020202020204" charset="0"/>
      <p:regular r:id="rId11"/>
    </p:embeddedFont>
    <p:embeddedFont>
      <p:font typeface="Open Sans" panose="020B0606030504020204" pitchFamily="34" charset="0"/>
      <p:regular r:id="rId12"/>
      <p:bold r:id="rId13"/>
    </p:embeddedFont>
    <p:embeddedFont>
      <p:font typeface="Open Sans Bold" panose="020B0806030504020204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9:08:22.5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19:08:26.8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00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FF49-FC22-72FC-660B-478BBE03C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B8037-FB40-53BD-34BC-4A35F7B0F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EBC9A-9D18-870D-6808-A489CB16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6/18/2025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7BC03-0E78-FDEC-1823-C6119FFD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4513F-95CA-2721-11ED-BA9EA6B6A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33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A27E-71AA-99E1-7AA2-3B872183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1D6C8-D5D1-2173-5815-9A540E781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5737C-DA1C-F5F7-42EA-85A70AEE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ADCCD-4DD1-774D-5265-F3F2296F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589EF-0B9D-FAD8-69EF-D13D5461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612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3BD4C-A31B-A4DC-FFF8-FA1AB2DEB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A6EA8-3746-9E4D-FB52-A75B1D25B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2B41E-F5EB-230A-2794-80FFFAFE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F091B-D842-1BC1-E90C-7B290059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D1616-584E-5C59-5E66-BD61386E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725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363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457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039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634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543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169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363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53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0A4F-D24E-644C-3E43-790B8E97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57767-EA04-4038-326A-CC652C5B1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94E55-C595-6B2E-790D-F211849E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4F0A6-94A7-C6D5-E786-317EF74B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BC3FA-3FBE-C723-126B-43931922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035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15F9-E17D-0C7C-B0FF-6738056A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18C9D-72A6-4707-40FB-E8B91EA6D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5403E-0A46-8D71-0ED7-75D4064C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5E8D-FD05-1A28-2A95-52DEBC3D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8DF3F-ADC4-6E96-14FA-DBDD2941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354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B13E-61CF-C97B-5EC1-08A0C83F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A11E-4F5C-C2AA-BFB3-AA137AD24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3E3C7-C222-AA9E-D265-C8BA6D55A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D0970-11DB-C1AB-66AD-C72C472E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93F9-FBC1-509B-197D-15AC298E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D5154-CF48-91A4-823A-1414223B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132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55F2-1714-0BDE-6FE9-E6F91DDB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D3AED-60AD-83AD-6E98-12FA634A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62F1E-C376-249C-B72D-CCD4E6628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E3C0E-4DAE-9EFC-116F-A73DAD099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C59B1-AF4A-16DE-1145-D00730398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B6453E-DB2E-B6EB-4381-F2DDDB47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EEAFA-A383-DEFA-57B0-200038F0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5DEF1-7B50-D85F-DB91-00015949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958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F190-4E15-3AEF-2D35-3F767EFE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C1E89-7B72-066E-63D3-27F3DE7F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BFC99-72A5-A63F-6ECB-4D082DE0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6257F-7403-E61D-DD87-03A8D35B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850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0D54BE-1C55-1668-9811-8585D80DA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B7E64-4E76-FC7C-D65B-BFB1CB9D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5A6D1-598A-5F4C-19F2-371619AC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605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5B1D-CB00-43BF-CAB6-EA07CAAB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918E1-9A5E-F456-4A58-51633213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AF23C-E0AA-F9FB-DEE4-1E6F34461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C2352-7AD1-85A4-DEEA-691E6191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FEA01-A358-44DE-4407-27F8D32D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D997A-A8F6-872E-CCFC-425B2277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558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585D-3E75-8EEE-575E-D0A9D90E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FA0388-6640-9A85-D601-C29EDB4AF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7378D-325F-6309-1576-8135966E5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0F63B-B564-BF54-6362-AD69186A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3B238-9A71-8343-33A5-C00FC455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47604-9291-C946-82C1-98C389DD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672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41832-9DC5-F77C-F084-8F3AFE46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A993C-5F68-4FAF-2E6D-57C2E6BCD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349F8-5C3F-2D17-0D45-B1A6FCACA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DFFA9-9A1B-B853-0E5A-97F234C9E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9DA71-404A-45C3-DF1D-64C57E560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946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FINANCIAL HEALTH ANALYSIS OF PT Astra Agro Lestari Tbk (AALI)                                            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71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Balance Sheet Review (2020–2023)                                                                              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952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Author: Riya Jain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5437822"/>
            <a:ext cx="347663" cy="3476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70040" y="5413296"/>
            <a:ext cx="16313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Riya Jain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402B1B-E38E-83E2-709F-350006A6F0CC}"/>
                  </a:ext>
                </a:extLst>
              </p14:cNvPr>
              <p14:cNvContentPartPr/>
              <p14:nvPr/>
            </p14:nvContentPartPr>
            <p14:xfrm>
              <a:off x="3449137" y="134270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402B1B-E38E-83E2-709F-350006A6F0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3017" y="133658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9A00A04-26DE-7E73-7F32-B0C1110ECA5C}"/>
                  </a:ext>
                </a:extLst>
              </p14:cNvPr>
              <p14:cNvContentPartPr/>
              <p14:nvPr/>
            </p14:nvContentPartPr>
            <p14:xfrm>
              <a:off x="-706343" y="94886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9A00A04-26DE-7E73-7F32-B0C1110ECA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2463" y="942749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120222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Introduction: PT Astra Agro Lestari Tbk (AALI)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69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PT Astra Agro Lestari Tbk is one of Indonesia’s largest palm oil producers.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167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is publicly listed on the Indonesian Stock Exchange (IDX: AALI).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466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 operates across Sumatra, Kalimantan, and Sulawesi.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19869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AALI focuses on sustainable plantation operations, as well as CPO and derivative product sales.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67871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646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Overall Financial Performance: Balance Sheet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92962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70058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1029057" y="384429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Assets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84429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7.39T</a:t>
            </a:r>
          </a:p>
        </p:txBody>
      </p:sp>
      <p:sp>
        <p:nvSpPr>
          <p:cNvPr id="8" name="Text 5"/>
          <p:cNvSpPr/>
          <p:nvPr/>
        </p:nvSpPr>
        <p:spPr>
          <a:xfrm>
            <a:off x="6059210" y="384429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9.67T</a:t>
            </a:r>
          </a:p>
        </p:txBody>
      </p:sp>
      <p:sp>
        <p:nvSpPr>
          <p:cNvPr id="9" name="Shape 6"/>
          <p:cNvSpPr/>
          <p:nvPr/>
        </p:nvSpPr>
        <p:spPr>
          <a:xfrm>
            <a:off x="801410" y="435090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7"/>
          <p:cNvSpPr/>
          <p:nvPr/>
        </p:nvSpPr>
        <p:spPr>
          <a:xfrm>
            <a:off x="1029057" y="44946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Liabilities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49460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0.77T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4946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0.84T</a:t>
            </a:r>
          </a:p>
        </p:txBody>
      </p:sp>
      <p:sp>
        <p:nvSpPr>
          <p:cNvPr id="13" name="Shape 10"/>
          <p:cNvSpPr/>
          <p:nvPr/>
        </p:nvSpPr>
        <p:spPr>
          <a:xfrm>
            <a:off x="801410" y="500122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514492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Equity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514492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4.84T</a:t>
            </a:r>
          </a:p>
        </p:txBody>
      </p:sp>
      <p:sp>
        <p:nvSpPr>
          <p:cNvPr id="16" name="Text 13"/>
          <p:cNvSpPr/>
          <p:nvPr/>
        </p:nvSpPr>
        <p:spPr>
          <a:xfrm>
            <a:off x="6059210" y="514492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4.84T</a:t>
            </a:r>
          </a:p>
        </p:txBody>
      </p:sp>
      <p:sp>
        <p:nvSpPr>
          <p:cNvPr id="17" name="Text 14"/>
          <p:cNvSpPr/>
          <p:nvPr/>
        </p:nvSpPr>
        <p:spPr>
          <a:xfrm>
            <a:off x="793790" y="591431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AALI demonstrated consistent balance sheet strength from 2020 to 2023. Total Assets grew while Total Liabilities decreased. Total Equity steadily increased.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562" y="676989"/>
            <a:ext cx="7701677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Asset Analysis: Stability and Strategic Investment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7562" y="2273737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77050" y="2344460"/>
            <a:ext cx="3828217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Capital Investment</a:t>
            </a:r>
          </a:p>
        </p:txBody>
      </p:sp>
      <p:sp>
        <p:nvSpPr>
          <p:cNvPr id="6" name="Text 3"/>
          <p:cNvSpPr/>
          <p:nvPr/>
        </p:nvSpPr>
        <p:spPr>
          <a:xfrm>
            <a:off x="6877050" y="2789873"/>
            <a:ext cx="703218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ALI’s long-term assets include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Buildings and Improvements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offset by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Accumulated Depreciation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highlighting continued investment in infrastructure and operational assets.</a:t>
            </a:r>
          </a:p>
        </p:txBody>
      </p:sp>
      <p:sp>
        <p:nvSpPr>
          <p:cNvPr id="7" name="Shape 4"/>
          <p:cNvSpPr/>
          <p:nvPr/>
        </p:nvSpPr>
        <p:spPr>
          <a:xfrm>
            <a:off x="6207562" y="4015360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6877051" y="4086202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Strengthening Cash Position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77051" y="4584600"/>
            <a:ext cx="7032189" cy="688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Cash and Equivalents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rose from approximately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IDR 872B in 2020 to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IDR 1.87T in 2023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indicating stronger liquidity and improved short-term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flexibility.</a:t>
            </a:r>
          </a:p>
        </p:txBody>
      </p:sp>
      <p:sp>
        <p:nvSpPr>
          <p:cNvPr id="10" name="Shape 7"/>
          <p:cNvSpPr/>
          <p:nvPr/>
        </p:nvSpPr>
        <p:spPr>
          <a:xfrm>
            <a:off x="6207562" y="5727095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6877050" y="5868779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Sound Asset Structure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877052" y="6415151"/>
            <a:ext cx="7032188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presence of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cash, receivables, and physical infrastructure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suggests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balanced asset base — supporting both day-to-day operations and long-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 capacity.</a:t>
            </a:r>
          </a:p>
        </p:txBody>
      </p:sp>
      <p:sp>
        <p:nvSpPr>
          <p:cNvPr id="15" name="Text 12"/>
          <p:cNvSpPr/>
          <p:nvPr/>
        </p:nvSpPr>
        <p:spPr>
          <a:xfrm>
            <a:off x="6877050" y="6893243"/>
            <a:ext cx="703218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Liability Analysis: Prudent Financial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6570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Significant Liability Reduction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8131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liabilities showed a downward trend.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53091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213735"/>
            <a:ext cx="3850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Decreased Short-Term Loans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70415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Short-term bank loans were reduced to IDR 260B in 2023, supporting short-term financial stability.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91941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666303"/>
            <a:ext cx="3819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Manageable Long-Term Debt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15672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Long-term debt stood at IDR 1.69T (2023), reflecting conservative debt management and long-term leverage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614529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84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Strong Liquidity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75271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indicates a healthy liquidity position and minimal reliance on short-term  funding.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75679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12726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Equity Analysis: Robust Shareholder Foundation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49467" y="23661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74401" y="2228968"/>
            <a:ext cx="3384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Equity Remained Stable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720638" y="2583298"/>
            <a:ext cx="44366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equity unchanged by au IDR 4.84T since 2020.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64569" y="3786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3544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 Equity-to-Asset Ratio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61037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Reached 22.0% in 2023, signaling a moderate financial stability.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79790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Retained Earnings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8718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majority of equity, reflecting consistent profitability and reinvestment strategy.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95011" y="66270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28555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Strong Financial Base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5477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future expansion and enhances resilience.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378" y="593527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Financial Ratios: Indicator of Health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78" y="2230755"/>
            <a:ext cx="528042" cy="5280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1382" y="2356128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Debt-to-Equity Ratio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531382" y="2812852"/>
            <a:ext cx="687324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0.17x in 2023 (slightly up from 0.16x in), indicating very healthy  Conservative leverage.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78" y="4016693"/>
            <a:ext cx="528042" cy="5280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1382" y="4115693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Current Ratio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531382" y="4598789"/>
            <a:ext cx="687324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3.03x in 2023 (vs. 1.0x in 2020), ensuring sufficient short-term liquidity.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8" y="5802630"/>
            <a:ext cx="528042" cy="5280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1382" y="5928003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Equity Ratio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531382" y="6384727"/>
            <a:ext cx="687324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0.22 in 2023, confirming moderate leverage and a strong ownership stake.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39378" y="6960275"/>
            <a:ext cx="766524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AALI's strong balance sheet structure provides a solid foundation for sustainable operations and strategic growth initiatives.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586264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 &amp; Outlook: Solid Financial Position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2238613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5253" y="2451735"/>
            <a:ext cx="346055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Highly Stable Balance Sheet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25253" y="2912626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AALI maintains a robust financial standing.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3517821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5253" y="3730942"/>
            <a:ext cx="3366254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Prudent Debt Management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25253" y="4191833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strength and robust equity growth.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5" y="4797028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5253" y="5010150"/>
            <a:ext cx="413527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Resilience to Market Fluctuations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25253" y="5471041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Strong liquidity supports market stability.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65" y="6076236"/>
            <a:ext cx="1065967" cy="15693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5253" y="6289358"/>
            <a:ext cx="2871668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Focus on Sustainability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025253" y="6750248"/>
            <a:ext cx="637258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Continued operational efficiency and sustainable practices are expected.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487</Words>
  <Application>Microsoft Office PowerPoint</Application>
  <PresentationFormat>Custom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Bitter Medium</vt:lpstr>
      <vt:lpstr>Calibri Light</vt:lpstr>
      <vt:lpstr>Open Sans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Riya Jain</cp:lastModifiedBy>
  <cp:revision>6</cp:revision>
  <dcterms:created xsi:type="dcterms:W3CDTF">2025-06-17T15:50:47Z</dcterms:created>
  <dcterms:modified xsi:type="dcterms:W3CDTF">2025-06-18T03:12:12Z</dcterms:modified>
</cp:coreProperties>
</file>